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56" r:id="rId2"/>
    <p:sldId id="257" r:id="rId3"/>
    <p:sldId id="258" r:id="rId4"/>
    <p:sldId id="259" r:id="rId5"/>
    <p:sldId id="261" r:id="rId6"/>
    <p:sldId id="275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60" r:id="rId19"/>
    <p:sldId id="274" r:id="rId20"/>
    <p:sldId id="277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280"/>
    <a:srgbClr val="82B4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7" autoAdjust="0"/>
    <p:restoredTop sz="94660" autoAdjust="0"/>
  </p:normalViewPr>
  <p:slideViewPr>
    <p:cSldViewPr snapToGrid="0">
      <p:cViewPr>
        <p:scale>
          <a:sx n="45" d="100"/>
          <a:sy n="45" d="100"/>
        </p:scale>
        <p:origin x="-1494" y="-7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85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752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048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02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90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06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96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7051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785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498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03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E229DCE-0C43-4F32-9F37-86795FCD3D3B}" type="datetimeFigureOut">
              <a:rPr lang="en-GB" smtClean="0"/>
              <a:t>07/05/2022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98C515A-C251-48D9-85FD-0DCD1EBACB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94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slideLayout" Target="../slideLayouts/slideLayout6.xml"/><Relationship Id="rId7" Type="http://schemas.openxmlformats.org/officeDocument/2006/relationships/hyperlink" Target="http://www.meet.google.com/" TargetMode="Externa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://www.wizer.me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://www.zoom.us/" TargetMode="External"/><Relationship Id="rId10" Type="http://schemas.openxmlformats.org/officeDocument/2006/relationships/image" Target="../media/image61.png"/><Relationship Id="rId4" Type="http://schemas.openxmlformats.org/officeDocument/2006/relationships/hyperlink" Target="http://www.genial.il/en" TargetMode="External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4068D7E-CE48-4365-9D9E-462A870B1EA6}"/>
              </a:ext>
            </a:extLst>
          </p:cNvPr>
          <p:cNvSpPr/>
          <p:nvPr/>
        </p:nvSpPr>
        <p:spPr>
          <a:xfrm>
            <a:off x="1313204" y="1354669"/>
            <a:ext cx="9565592" cy="4240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BE3AC19A-D2FA-4A27-9EED-21416CFDF46D}"/>
              </a:ext>
            </a:extLst>
          </p:cNvPr>
          <p:cNvSpPr/>
          <p:nvPr/>
        </p:nvSpPr>
        <p:spPr>
          <a:xfrm>
            <a:off x="870737" y="167541"/>
            <a:ext cx="10519492" cy="1121347"/>
          </a:xfrm>
          <a:prstGeom prst="roundRect">
            <a:avLst/>
          </a:prstGeom>
          <a:solidFill>
            <a:srgbClr val="82B4C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="" xmlns:a16="http://schemas.microsoft.com/office/drawing/2014/main" id="{FC3706D3-F9A1-4B1A-8A89-DE81D0CD6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429" y="614921"/>
            <a:ext cx="10972800" cy="81628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sz="1900" b="0" kern="0" cap="none" dirty="0">
                <a:ln>
                  <a:noFill/>
                </a:ln>
                <a:solidFill>
                  <a:srgbClr val="FFFFFF"/>
                </a:solidFill>
                <a:effectLst/>
                <a:latin typeface="Nunito"/>
                <a:sym typeface="Nunito"/>
              </a:rPr>
              <a:t>2021-1-RO01-KA220-SCH-000030045</a:t>
            </a:r>
            <a:br>
              <a:rPr lang="en-US" sz="1900" b="0" kern="0" cap="none" dirty="0">
                <a:ln>
                  <a:noFill/>
                </a:ln>
                <a:solidFill>
                  <a:srgbClr val="FFFFFF"/>
                </a:solidFill>
                <a:effectLst/>
                <a:latin typeface="Nunito"/>
                <a:sym typeface="Nunito"/>
              </a:rPr>
            </a:br>
            <a:r>
              <a:rPr lang="en-US" sz="1900" b="0" kern="0" cap="none" dirty="0">
                <a:ln>
                  <a:noFill/>
                </a:ln>
                <a:solidFill>
                  <a:srgbClr val="FFFFFF"/>
                </a:solidFill>
                <a:effectLst/>
                <a:latin typeface="Nunito"/>
                <a:sym typeface="Nunito"/>
              </a:rPr>
              <a:t>      2021-2024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1D2E4BF-B5EB-4905-9427-586F6E93D5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605"/>
          <a:stretch/>
        </p:blipFill>
        <p:spPr>
          <a:xfrm>
            <a:off x="3493254" y="1308502"/>
            <a:ext cx="5205492" cy="201636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37" y="167541"/>
            <a:ext cx="9413630" cy="666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1029" name="Picture 5" descr="C:\Users\Asus\Desktop\7a0b21dc-fd5e-4639-a596-eaca268ac29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4" t="23067" r="20908" b="14801"/>
          <a:stretch/>
        </p:blipFill>
        <p:spPr bwMode="auto">
          <a:xfrm>
            <a:off x="1568162" y="3367393"/>
            <a:ext cx="2063902" cy="19934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364" y="3344484"/>
            <a:ext cx="3940287" cy="2016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755" y="3367393"/>
            <a:ext cx="2721576" cy="202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28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905237E1-BB79-4D18-A154-D2DC6C3426F4}"/>
              </a:ext>
            </a:extLst>
          </p:cNvPr>
          <p:cNvSpPr/>
          <p:nvPr/>
        </p:nvSpPr>
        <p:spPr>
          <a:xfrm>
            <a:off x="1029766" y="3629707"/>
            <a:ext cx="10336137" cy="2075780"/>
          </a:xfrm>
          <a:prstGeom prst="roundRect">
            <a:avLst/>
          </a:prstGeom>
          <a:solidFill>
            <a:srgbClr val="4072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0728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6D5E237-C999-49E3-8A36-3B47FEE91E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7279"/>
          <a:stretch/>
        </p:blipFill>
        <p:spPr>
          <a:xfrm>
            <a:off x="1462532" y="1152513"/>
            <a:ext cx="9266935" cy="226965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1DAA04B0-52CD-4BF4-891E-CDA11AD02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4309" y="3896315"/>
            <a:ext cx="8075777" cy="46680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b="1" dirty="0">
                <a:solidFill>
                  <a:schemeClr val="bg1"/>
                </a:solidFill>
                <a:latin typeface="851MkPOP" panose="02000600000000000000" pitchFamily="2" charset="-128"/>
                <a:ea typeface="851MkPOP" panose="02000600000000000000" pitchFamily="2" charset="-128"/>
              </a:rPr>
              <a:t> P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851MkPOP" panose="02000600000000000000" pitchFamily="2" charset="-128"/>
                <a:ea typeface="851MkPOP" panose="02000600000000000000" pitchFamily="2" charset="-128"/>
              </a:rPr>
              <a:t>lay, Smile, Love, Color, Emotion,</a:t>
            </a:r>
            <a:r>
              <a:rPr kumimoji="0" lang="en-US" altLang="en-US" sz="32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851MkPOP" panose="02000600000000000000" pitchFamily="2" charset="-128"/>
                <a:ea typeface="851MkPOP" panose="02000600000000000000" pitchFamily="2" charset="-128"/>
              </a:rPr>
              <a:t> Dream</a:t>
            </a:r>
            <a:endParaRPr lang="en-US" altLang="en-US" sz="3200" dirty="0">
              <a:solidFill>
                <a:schemeClr val="bg1"/>
              </a:solidFill>
              <a:latin typeface="851MkPOP" panose="02000600000000000000" pitchFamily="2" charset="-128"/>
              <a:ea typeface="851MkPOP" panose="02000600000000000000" pitchFamily="2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E073C69-567F-44C1-8E79-1689B4205048}"/>
              </a:ext>
            </a:extLst>
          </p:cNvPr>
          <p:cNvSpPr txBox="1"/>
          <p:nvPr/>
        </p:nvSpPr>
        <p:spPr>
          <a:xfrm>
            <a:off x="1743342" y="4575348"/>
            <a:ext cx="8853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solidFill>
                  <a:schemeClr val="bg1"/>
                </a:solidFill>
                <a:latin typeface="851MkPOP" panose="02000600000000000000" pitchFamily="2" charset="-128"/>
                <a:ea typeface="851MkPOP" panose="02000600000000000000" pitchFamily="2" charset="-128"/>
              </a:rPr>
              <a:t>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851MkPOP" panose="02000600000000000000" pitchFamily="2" charset="-128"/>
                <a:ea typeface="851MkPOP" panose="02000600000000000000" pitchFamily="2" charset="-128"/>
              </a:rPr>
              <a:t>hese are the keywords that guide and represent our work!</a:t>
            </a:r>
          </a:p>
        </p:txBody>
      </p:sp>
      <p:pic>
        <p:nvPicPr>
          <p:cNvPr id="5" name="SLIDE 2">
            <a:hlinkClick r:id="" action="ppaction://media"/>
            <a:extLst>
              <a:ext uri="{FF2B5EF4-FFF2-40B4-BE49-F238E27FC236}">
                <a16:creationId xmlns="" xmlns:a16="http://schemas.microsoft.com/office/drawing/2014/main" id="{AB1A919E-AD0E-4B40-B681-4FB7849806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0166" y="4450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96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FCBDD9C-7ACA-4BFC-8A5A-21F05CB63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58" y="1257039"/>
            <a:ext cx="10336883" cy="191335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Our kindergarten was established in </a:t>
            </a:r>
            <a:r>
              <a:rPr lang="en-US" altLang="en-US" b="1" dirty="0">
                <a:solidFill>
                  <a:srgbClr val="40728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1973</a:t>
            </a:r>
            <a:r>
              <a:rPr lang="en-US" altLang="en-US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 </a:t>
            </a:r>
            <a:r>
              <a:rPr lang="en-GB" b="1" i="0" dirty="0">
                <a:solidFill>
                  <a:srgbClr val="407280"/>
                </a:solidFill>
                <a:effectLst/>
                <a:latin typeface="+mj-lt"/>
              </a:rPr>
              <a:t>Buzău County</a:t>
            </a:r>
            <a:r>
              <a:rPr lang="en-US" b="1" i="0" dirty="0">
                <a:solidFill>
                  <a:srgbClr val="40728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altLang="en-US" b="1" dirty="0">
                <a:solidFill>
                  <a:srgbClr val="40728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South-East Romania)</a:t>
            </a:r>
            <a:r>
              <a:rPr lang="en-US" alt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Currently, there are </a:t>
            </a:r>
            <a:r>
              <a:rPr lang="en-US" altLang="en-US" b="1" dirty="0">
                <a:solidFill>
                  <a:srgbClr val="40728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13 </a:t>
            </a:r>
            <a:r>
              <a:rPr lang="en-GB" b="1" i="0" u="none" strike="noStrike" dirty="0">
                <a:solidFill>
                  <a:srgbClr val="407280"/>
                </a:solidFill>
                <a:effectLst/>
                <a:latin typeface="Montserrat" panose="00000500000000000000" pitchFamily="2" charset="0"/>
              </a:rPr>
              <a:t>kindergarten class</a:t>
            </a:r>
            <a:r>
              <a:rPr lang="en-GB" b="1" u="none" strike="noStrike" dirty="0">
                <a:solidFill>
                  <a:srgbClr val="407280"/>
                </a:solidFill>
                <a:latin typeface="Montserrat" panose="00000500000000000000" pitchFamily="2" charset="0"/>
              </a:rPr>
              <a:t>es</a:t>
            </a:r>
            <a:r>
              <a:rPr lang="en-US" altLang="en-US" b="1" dirty="0">
                <a:solidFill>
                  <a:srgbClr val="40728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en-US" b="1" dirty="0">
                <a:solidFill>
                  <a:srgbClr val="40728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26 preschool teachers</a:t>
            </a:r>
            <a:r>
              <a:rPr lang="en-US" alt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which welcome around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40728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400 preschoolers 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every day.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This makes us the </a:t>
            </a:r>
            <a:r>
              <a:rPr lang="en-US" altLang="en-US" b="1" dirty="0">
                <a:solidFill>
                  <a:srgbClr val="40728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largest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40728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kindergarten in the town</a:t>
            </a:r>
            <a:r>
              <a:rPr kumimoji="0" lang="en-US" altLang="en-US" i="0" u="none" strike="noStrike" cap="none" normalizeH="0" baseline="0" dirty="0">
                <a:ln>
                  <a:noFill/>
                </a:ln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n-US" altLang="en-U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solidFill>
                <a:schemeClr val="accent2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FEECAE4-B668-47F9-BB80-D29CE4639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967" y="3170391"/>
            <a:ext cx="3889504" cy="2917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EB54605-2AA7-4BFF-8A4A-67171EF27F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" t="26606" r="11698" b="14373"/>
          <a:stretch/>
        </p:blipFill>
        <p:spPr>
          <a:xfrm>
            <a:off x="816463" y="3170391"/>
            <a:ext cx="6246534" cy="2898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 rot="10800000" flipH="1" flipV="1">
            <a:off x="4475777" y="464467"/>
            <a:ext cx="3240444" cy="612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ro" sz="3377" b="1" kern="0" dirty="0">
                <a:solidFill>
                  <a:srgbClr val="407280"/>
                </a:solidFill>
                <a:latin typeface="851CHIKARA-DZUYOKU-KANA-A" panose="02000600000000000000" pitchFamily="2" charset="-128"/>
                <a:ea typeface="851CHIKARA-DZUYOKU-KANA-A" panose="02000600000000000000" pitchFamily="2" charset="-128"/>
                <a:sym typeface="Maven Pro"/>
              </a:rPr>
              <a:t>ABOUT US</a:t>
            </a:r>
            <a:endParaRPr lang="en-US" kern="0" dirty="0">
              <a:solidFill>
                <a:srgbClr val="407280"/>
              </a:solidFill>
              <a:latin typeface="851CHIKARA-DZUYOKU-KANA-A" panose="02000600000000000000" pitchFamily="2" charset="-128"/>
              <a:ea typeface="851CHIKARA-DZUYOKU-KANA-A" panose="02000600000000000000" pitchFamily="2" charset="-128"/>
            </a:endParaRPr>
          </a:p>
        </p:txBody>
      </p:sp>
      <p:pic>
        <p:nvPicPr>
          <p:cNvPr id="6" name="ABOUT US">
            <a:hlinkClick r:id="" action="ppaction://media"/>
            <a:extLst>
              <a:ext uri="{FF2B5EF4-FFF2-40B4-BE49-F238E27FC236}">
                <a16:creationId xmlns="" xmlns:a16="http://schemas.microsoft.com/office/drawing/2014/main" id="{8BAD06E3-C4EE-4244-A521-71A9C2F632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0329" y="3089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7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CD80880-1C42-4DE2-BF21-74DD02553D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225"/>
          <a:stretch/>
        </p:blipFill>
        <p:spPr>
          <a:xfrm>
            <a:off x="579730" y="3117377"/>
            <a:ext cx="5967659" cy="3197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5D4CDBAD-8149-4FAC-BAFE-F10D7A2DA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354" y="842081"/>
            <a:ext cx="8054902" cy="20761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+mj-lt"/>
              </a:rPr>
              <a:t>Our kindergarten promotes a</a:t>
            </a:r>
            <a:r>
              <a:rPr lang="en-US" altLang="en-US" b="1" dirty="0">
                <a:latin typeface="+mj-lt"/>
              </a:rPr>
              <a:t> </a:t>
            </a:r>
            <a:r>
              <a:rPr lang="en-US" altLang="en-US" b="1" dirty="0">
                <a:solidFill>
                  <a:srgbClr val="407280"/>
                </a:solidFill>
                <a:latin typeface="+mj-lt"/>
              </a:rPr>
              <a:t>child-centered education</a:t>
            </a:r>
            <a:r>
              <a:rPr lang="en-US" altLang="en-US" dirty="0">
                <a:solidFill>
                  <a:srgbClr val="407280"/>
                </a:solidFill>
                <a:latin typeface="+mj-lt"/>
              </a:rPr>
              <a:t> </a:t>
            </a:r>
            <a:r>
              <a:rPr lang="en-US" altLang="en-US" dirty="0">
                <a:latin typeface="+mj-lt"/>
              </a:rPr>
              <a:t>using </a:t>
            </a:r>
            <a:r>
              <a:rPr lang="en-US" altLang="en-US" b="1" dirty="0">
                <a:solidFill>
                  <a:srgbClr val="407280"/>
                </a:solidFill>
                <a:latin typeface="+mj-lt"/>
              </a:rPr>
              <a:t>fun, integrative, and innovative activities.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+mj-lt"/>
              </a:rPr>
              <a:t>We aim to </a:t>
            </a:r>
            <a:r>
              <a:rPr lang="en-US" altLang="en-US" b="1" dirty="0">
                <a:solidFill>
                  <a:srgbClr val="407280"/>
                </a:solidFill>
                <a:latin typeface="+mj-lt"/>
              </a:rPr>
              <a:t>bring out the best in our children</a:t>
            </a:r>
            <a:r>
              <a:rPr lang="en-US" altLang="en-US" dirty="0">
                <a:latin typeface="+mj-lt"/>
              </a:rPr>
              <a:t>, simultaneously equipping them with everything they need to feel comfortable in society and in their future school life.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79730" y="236681"/>
            <a:ext cx="3446584" cy="612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" sz="3377" b="1" i="0" u="none" strike="noStrike" kern="0" cap="none" spc="0" normalizeH="0" baseline="0" noProof="0" dirty="0">
                <a:ln>
                  <a:noFill/>
                </a:ln>
                <a:solidFill>
                  <a:srgbClr val="407280"/>
                </a:solidFill>
                <a:effectLst/>
                <a:uLnTx/>
                <a:uFillTx/>
                <a:latin typeface="851CHIKARA-DZUYOKU-KANA-A" panose="02000600000000000000" pitchFamily="2" charset="-128"/>
                <a:ea typeface="851CHIKARA-DZUYOKU-KANA-A" panose="02000600000000000000" pitchFamily="2" charset="-128"/>
                <a:sym typeface="Maven Pro"/>
              </a:rPr>
              <a:t>OUR MISSION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07280"/>
              </a:solidFill>
              <a:effectLst/>
              <a:uLnTx/>
              <a:uFillTx/>
              <a:latin typeface="851CHIKARA-DZUYOKU-KANA-A" panose="02000600000000000000" pitchFamily="2" charset="-128"/>
              <a:ea typeface="851CHIKARA-DZUYOKU-KANA-A" panose="02000600000000000000" pitchFamily="2" charset="-128"/>
            </a:endParaRPr>
          </a:p>
        </p:txBody>
      </p:sp>
      <p:pic>
        <p:nvPicPr>
          <p:cNvPr id="6" name="Picture 5" descr="C:\Users\ADRIAN\Desktop\25507721_1692377930813307_1952073970263778036_n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8918331" y="974763"/>
            <a:ext cx="28194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C:\Users\ADRIAN\Desktop\19113930_1507776882606747_6053959440545380784_n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8448" y="3117377"/>
            <a:ext cx="5029283" cy="3197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UR MISSION">
            <a:hlinkClick r:id="" action="ppaction://media"/>
            <a:extLst>
              <a:ext uri="{FF2B5EF4-FFF2-40B4-BE49-F238E27FC236}">
                <a16:creationId xmlns="" xmlns:a16="http://schemas.microsoft.com/office/drawing/2014/main" id="{61ACE88A-5F0D-4521-8DC5-9A06EEC7ED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7470" y="2655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7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742" y="283046"/>
            <a:ext cx="6189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" sz="3000" b="1" i="0" u="none" strike="noStrike" kern="0" cap="none" spc="0" normalizeH="0" baseline="0" noProof="0" dirty="0">
                <a:ln>
                  <a:noFill/>
                </a:ln>
                <a:solidFill>
                  <a:srgbClr val="407280"/>
                </a:solidFill>
                <a:effectLst/>
                <a:uLnTx/>
                <a:uFillTx/>
                <a:latin typeface="851CHIKARA-DZUYOKU-KANA-A" panose="02000600000000000000" pitchFamily="2" charset="-128"/>
                <a:ea typeface="851CHIKARA-DZUYOKU-KANA-A" panose="02000600000000000000" pitchFamily="2" charset="-128"/>
                <a:sym typeface="Maven Pro"/>
              </a:rPr>
              <a:t>EDUCATIONAL SERVICES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407280"/>
              </a:solidFill>
              <a:effectLst/>
              <a:uLnTx/>
              <a:uFillTx/>
              <a:latin typeface="851CHIKARA-DZUYOKU-KANA-A" panose="02000600000000000000" pitchFamily="2" charset="-128"/>
              <a:ea typeface="851CHIKARA-DZUYOKU-KANA-A" panose="02000600000000000000" pitchFamily="2" charset="-128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4A7580AD-7A01-43FE-8627-37E4D324F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5040" y="1127544"/>
            <a:ext cx="3275717" cy="552325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407280"/>
                </a:solidFill>
                <a:latin typeface="+mj-lt"/>
              </a:rPr>
              <a:t>OPTIONAL SERVICES:</a:t>
            </a:r>
          </a:p>
          <a:p>
            <a:pPr marR="0" lvl="0" algn="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600" dirty="0">
                <a:latin typeface="+mj-lt"/>
              </a:rPr>
              <a:t>English Language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Dancesport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Good Manners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Music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Storytelling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The Small Christian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The Small Ecologist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Financial Education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1600" dirty="0"/>
              <a:t>Entrepreneurial Education</a:t>
            </a:r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dirty="0"/>
          </a:p>
          <a:p>
            <a:pPr lvl="0" algn="r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US" altLang="en-US" dirty="0">
              <a:latin typeface="+mj-lt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97B81CFA-AF5C-4D1C-8D4E-C386CF91E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247" y="3598669"/>
            <a:ext cx="8180189" cy="305212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407280"/>
                </a:solidFill>
                <a:latin typeface="+mj-lt"/>
              </a:rPr>
              <a:t>EXTRACURRICULAR SERVICES:</a:t>
            </a:r>
          </a:p>
          <a:p>
            <a:pPr marL="285750" lvl="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407280"/>
                </a:solidFill>
              </a:rPr>
              <a:t>Shows and exhibits</a:t>
            </a:r>
            <a:endParaRPr lang="en-US" altLang="en-US" dirty="0"/>
          </a:p>
          <a:p>
            <a:pPr marL="285750" lvl="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7280"/>
                </a:solidFill>
              </a:rPr>
              <a:t>Visits</a:t>
            </a:r>
            <a:r>
              <a:rPr lang="en-GB" dirty="0"/>
              <a:t> to cultural and historical institutions; tourism</a:t>
            </a:r>
          </a:p>
          <a:p>
            <a:pPr marL="285750" lvl="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7280"/>
                </a:solidFill>
              </a:rPr>
              <a:t>Educational activities</a:t>
            </a:r>
            <a:r>
              <a:rPr lang="en-GB" dirty="0"/>
              <a:t> organized in partnership with diverse </a:t>
            </a:r>
            <a:r>
              <a:rPr lang="en-GB" dirty="0">
                <a:solidFill>
                  <a:srgbClr val="407280"/>
                </a:solidFill>
              </a:rPr>
              <a:t>social and cultural actors</a:t>
            </a:r>
            <a:r>
              <a:rPr lang="en-GB" dirty="0"/>
              <a:t>: theatre, museum, library, church, Children’s Palace, the local police, as well as medical, school, and military institutions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ts val="600"/>
              </a:spcAft>
            </a:pPr>
            <a:endParaRPr lang="en-GB" dirty="0"/>
          </a:p>
        </p:txBody>
      </p:sp>
      <p:sp>
        <p:nvSpPr>
          <p:cNvPr id="14" name="Rectangle 1">
            <a:extLst>
              <a:ext uri="{FF2B5EF4-FFF2-40B4-BE49-F238E27FC236}">
                <a16:creationId xmlns="" xmlns:a16="http://schemas.microsoft.com/office/drawing/2014/main" id="{9B4A5655-6C17-4BB5-B53E-41898C7B7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247" y="1114042"/>
            <a:ext cx="8496381" cy="271357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dirty="0"/>
              <a:t>Currently, our </a:t>
            </a:r>
            <a:r>
              <a:rPr lang="en-GB" b="1" dirty="0">
                <a:solidFill>
                  <a:srgbClr val="407280"/>
                </a:solidFill>
              </a:rPr>
              <a:t>main educational services </a:t>
            </a:r>
            <a:r>
              <a:rPr lang="en-GB" dirty="0"/>
              <a:t>include:</a:t>
            </a:r>
          </a:p>
          <a:p>
            <a:pPr marL="285750" lvl="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7280"/>
                </a:solidFill>
              </a:rPr>
              <a:t>Didactic activities </a:t>
            </a:r>
            <a:r>
              <a:rPr lang="en-GB" dirty="0"/>
              <a:t>tailored to the child’s age and level of development</a:t>
            </a:r>
          </a:p>
          <a:p>
            <a:pPr marL="285750" lvl="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7280"/>
                </a:solidFill>
              </a:rPr>
              <a:t>Psycho-pedagogical assistance </a:t>
            </a:r>
            <a:r>
              <a:rPr lang="en-GB" dirty="0"/>
              <a:t>(individual/group)</a:t>
            </a:r>
          </a:p>
          <a:p>
            <a:pPr marL="285750" lvl="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7280"/>
                </a:solidFill>
              </a:rPr>
              <a:t>Meals &amp; rest</a:t>
            </a:r>
            <a:endParaRPr lang="en-GB" dirty="0"/>
          </a:p>
          <a:p>
            <a:pPr marL="285750" lvl="0" indent="-28575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7280"/>
                </a:solidFill>
              </a:rPr>
              <a:t>Speech therapy </a:t>
            </a:r>
            <a:endParaRPr lang="en-GB" dirty="0"/>
          </a:p>
          <a:p>
            <a:pPr lvl="0" algn="ctr" defTabSz="914400" eaLnBrk="0" fontAlgn="base" hangingPunct="0">
              <a:spcBef>
                <a:spcPct val="0"/>
              </a:spcBef>
              <a:spcAft>
                <a:spcPts val="600"/>
              </a:spcAft>
            </a:pPr>
            <a:endParaRPr lang="en-GB" dirty="0"/>
          </a:p>
        </p:txBody>
      </p:sp>
      <p:pic>
        <p:nvPicPr>
          <p:cNvPr id="6" name="Online Audio Joiner — Merge Audio Files for Free — Clideo">
            <a:hlinkClick r:id="" action="ppaction://media"/>
            <a:extLst>
              <a:ext uri="{FF2B5EF4-FFF2-40B4-BE49-F238E27FC236}">
                <a16:creationId xmlns="" xmlns:a16="http://schemas.microsoft.com/office/drawing/2014/main" id="{8220A99D-8E62-48DB-A4EC-D61B06424C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37606" y="2830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8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6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41846"/>
            <a:ext cx="10058400" cy="137160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407280"/>
                </a:solidFill>
                <a:latin typeface="+mn-lt"/>
              </a:rPr>
              <a:t>OUR TEACHING UNITS</a:t>
            </a:r>
          </a:p>
        </p:txBody>
      </p:sp>
      <p:pic>
        <p:nvPicPr>
          <p:cNvPr id="4" name="table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7740" y="1813446"/>
            <a:ext cx="7016520" cy="4173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173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D5BD6ED-78B8-4696-B016-255119D30F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312" y="1698742"/>
            <a:ext cx="5621710" cy="42162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36D3473-C628-4FBD-98EB-8A7832893F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78" y="416876"/>
            <a:ext cx="5349204" cy="300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FEB7521-656A-4E2C-826A-BDDD0767E7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78" y="3510169"/>
            <a:ext cx="5349204" cy="300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64BE3E9-F170-46E8-AE2C-EC65313F1D74}"/>
              </a:ext>
            </a:extLst>
          </p:cNvPr>
          <p:cNvSpPr txBox="1"/>
          <p:nvPr/>
        </p:nvSpPr>
        <p:spPr>
          <a:xfrm>
            <a:off x="6981567" y="942975"/>
            <a:ext cx="37591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Bears</a:t>
            </a:r>
            <a:endParaRPr lang="en-US" sz="3600" b="1" cap="none" spc="0" dirty="0">
              <a:ln w="0"/>
              <a:solidFill>
                <a:srgbClr val="40728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882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BE6325D-24A5-4DB7-9096-80EE3B083F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610" y="3706204"/>
            <a:ext cx="4967111" cy="279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A709DE2-2CD0-45EC-9AA4-6CC620F6C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2" y="379892"/>
            <a:ext cx="5644444" cy="317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6EFE26F-5152-4039-A06D-E35C6CAB69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9892"/>
            <a:ext cx="5644444" cy="317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3D37F7A6-A329-4D3A-BDDE-53E937DADA85}"/>
              </a:ext>
            </a:extLst>
          </p:cNvPr>
          <p:cNvSpPr/>
          <p:nvPr/>
        </p:nvSpPr>
        <p:spPr>
          <a:xfrm>
            <a:off x="490481" y="4441485"/>
            <a:ext cx="267146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</a:t>
            </a:r>
          </a:p>
          <a:p>
            <a:pPr algn="ctr"/>
            <a:r>
              <a:rPr lang="en-US" sz="40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Stars</a:t>
            </a:r>
          </a:p>
        </p:txBody>
      </p:sp>
    </p:spTree>
    <p:extLst>
      <p:ext uri="{BB962C8B-B14F-4D97-AF65-F5344CB8AC3E}">
        <p14:creationId xmlns:p14="http://schemas.microsoft.com/office/powerpoint/2010/main" val="29638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668A2A5-A76D-421A-B2FB-0F1E9A0514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046" y="3491559"/>
            <a:ext cx="4052710" cy="3039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4D7EBCB-C539-42D0-ABA6-7EB15AB73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70" y="326909"/>
            <a:ext cx="6429005" cy="4821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0006346-C9A5-4BEB-B155-ED7C8DB874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047" y="326909"/>
            <a:ext cx="4052709" cy="3039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C618034-47D6-4E8B-8AF8-B332AFB37D00}"/>
              </a:ext>
            </a:extLst>
          </p:cNvPr>
          <p:cNvSpPr/>
          <p:nvPr/>
        </p:nvSpPr>
        <p:spPr>
          <a:xfrm>
            <a:off x="666570" y="5438454"/>
            <a:ext cx="634952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Insects</a:t>
            </a:r>
            <a:endParaRPr lang="en-US" sz="4400" b="1" cap="none" spc="0" dirty="0">
              <a:ln w="0"/>
              <a:solidFill>
                <a:srgbClr val="40728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130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5C0D77B-348D-4D2A-BDDD-E4F94DDAF6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166" y="1464892"/>
            <a:ext cx="5283200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5EDDA45-F318-4D5D-A2AB-5BFFF86B8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428121"/>
            <a:ext cx="5283200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150A5E6-5048-4D66-BDA6-1643BDE0F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714" y="3681813"/>
            <a:ext cx="3664089" cy="2748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2E4FA37C-A222-4743-A7C1-395E8EA5597D}"/>
              </a:ext>
            </a:extLst>
          </p:cNvPr>
          <p:cNvSpPr/>
          <p:nvPr/>
        </p:nvSpPr>
        <p:spPr>
          <a:xfrm>
            <a:off x="6480166" y="597613"/>
            <a:ext cx="528319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44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Butterflies</a:t>
            </a:r>
          </a:p>
        </p:txBody>
      </p:sp>
    </p:spTree>
    <p:extLst>
      <p:ext uri="{BB962C8B-B14F-4D97-AF65-F5344CB8AC3E}">
        <p14:creationId xmlns:p14="http://schemas.microsoft.com/office/powerpoint/2010/main" val="325204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04F44FA-0E2A-491F-96BC-02D2483F2D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26" y="650518"/>
            <a:ext cx="4012651" cy="5350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BE1BEC4D-AE89-4CDD-9F81-F3A0AF084B3C}"/>
              </a:ext>
            </a:extLst>
          </p:cNvPr>
          <p:cNvSpPr/>
          <p:nvPr/>
        </p:nvSpPr>
        <p:spPr>
          <a:xfrm>
            <a:off x="891518" y="3953785"/>
            <a:ext cx="26949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48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D27D8C31-0AA7-4E21-8F66-56FB64028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70" y="650519"/>
            <a:ext cx="3446260" cy="5340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29CB0EF-C9CE-4B5A-B5AD-2E269CCAC8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94" y="650519"/>
            <a:ext cx="3929680" cy="2947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426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3ECB2E4-530C-4944-A1F9-87EE6B598774}"/>
              </a:ext>
            </a:extLst>
          </p:cNvPr>
          <p:cNvSpPr/>
          <p:nvPr/>
        </p:nvSpPr>
        <p:spPr>
          <a:xfrm>
            <a:off x="5325956" y="960479"/>
            <a:ext cx="21563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</a:p>
          <a:p>
            <a:pPr algn="ctr"/>
            <a:r>
              <a:rPr lang="en-US" sz="40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Flowers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217DC12-0B58-4848-8924-558D1F103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4166" y="434902"/>
            <a:ext cx="4019361" cy="5359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3303BFE-1744-4438-AA9E-60EC15A86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590" y="2924598"/>
            <a:ext cx="4738378" cy="35537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4E4B79F-557E-48C5-A099-1D3C89D37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12" y="319799"/>
            <a:ext cx="4666695" cy="3500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53942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F04734C-C80C-42DE-AC69-0BF74F036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951" y="306932"/>
            <a:ext cx="5418667" cy="406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87FB22A-A7A2-4013-A909-B7D69018A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8" y="306932"/>
            <a:ext cx="3281223" cy="3281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B612346-358E-4C73-8B88-57CDF6697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29" y="2633848"/>
            <a:ext cx="5031486" cy="3773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C0F2C8F2-5574-4BB2-8EFA-4D7173DD4312}"/>
              </a:ext>
            </a:extLst>
          </p:cNvPr>
          <p:cNvSpPr/>
          <p:nvPr/>
        </p:nvSpPr>
        <p:spPr>
          <a:xfrm>
            <a:off x="6913547" y="4614659"/>
            <a:ext cx="470207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E</a:t>
            </a:r>
            <a:r>
              <a:rPr lang="en-US" sz="44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lves</a:t>
            </a:r>
          </a:p>
        </p:txBody>
      </p:sp>
    </p:spTree>
    <p:extLst>
      <p:ext uri="{BB962C8B-B14F-4D97-AF65-F5344CB8AC3E}">
        <p14:creationId xmlns:p14="http://schemas.microsoft.com/office/powerpoint/2010/main" val="55183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189AC5C-FB7E-4250-81EF-383FB3E15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202" y="1747498"/>
            <a:ext cx="3370234" cy="4493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0320E6B-39C3-403F-AFE1-9AD663ED98CE}"/>
              </a:ext>
            </a:extLst>
          </p:cNvPr>
          <p:cNvSpPr/>
          <p:nvPr/>
        </p:nvSpPr>
        <p:spPr>
          <a:xfrm>
            <a:off x="4538658" y="592276"/>
            <a:ext cx="735708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Ladybugs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88167ED-2AC9-46E4-AA4B-91849BDD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269" y="1747498"/>
            <a:ext cx="3370235" cy="4493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5B5FBCDD-9A80-41E4-9089-DC3B71D4A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" y="419801"/>
            <a:ext cx="4000870" cy="2640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8FC20957-10B2-4398-BEDC-6D9F4BC62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50" y="3240490"/>
            <a:ext cx="4000870" cy="3000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086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BC3B8C4-5535-43B6-9CDC-9954066AB7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803" y="324279"/>
            <a:ext cx="4657081" cy="6209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612E21F-76F7-46E3-9FB0-D8E1A9ADEE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963" y="434167"/>
            <a:ext cx="3723216" cy="2792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808CC10-6436-420F-8A02-446575D893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612" y="3317975"/>
            <a:ext cx="5253567" cy="3215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597B1A6-73FC-4086-BBDA-F3A4F164FEE1}"/>
              </a:ext>
            </a:extLst>
          </p:cNvPr>
          <p:cNvSpPr/>
          <p:nvPr/>
        </p:nvSpPr>
        <p:spPr>
          <a:xfrm>
            <a:off x="1101666" y="768544"/>
            <a:ext cx="143500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</a:t>
            </a:r>
            <a:r>
              <a:rPr lang="en-US" sz="44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44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Ants</a:t>
            </a:r>
          </a:p>
        </p:txBody>
      </p:sp>
    </p:spTree>
    <p:extLst>
      <p:ext uri="{BB962C8B-B14F-4D97-AF65-F5344CB8AC3E}">
        <p14:creationId xmlns:p14="http://schemas.microsoft.com/office/powerpoint/2010/main" val="125338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61D6DA1-C54C-4364-887F-A746CBA458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226" y="2868849"/>
            <a:ext cx="4879756" cy="3659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CD9962E-E99C-4963-95BA-20604F2D90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74" y="427566"/>
            <a:ext cx="3127022" cy="2345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9BDD756-D4A4-46D3-9461-E11515F8C8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18" y="2868849"/>
            <a:ext cx="4879756" cy="3659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E2CC67C-A52F-490E-B860-176C1EEA2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106" y="427565"/>
            <a:ext cx="3127024" cy="2345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A2EFB8F-6F03-4157-9164-B56C58A00811}"/>
              </a:ext>
            </a:extLst>
          </p:cNvPr>
          <p:cNvSpPr/>
          <p:nvPr/>
        </p:nvSpPr>
        <p:spPr>
          <a:xfrm>
            <a:off x="5150120" y="752036"/>
            <a:ext cx="195598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</a:t>
            </a:r>
          </a:p>
          <a:p>
            <a:pPr algn="ctr"/>
            <a:r>
              <a:rPr lang="en-US" sz="4400" b="1" cap="none" spc="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Kittens</a:t>
            </a:r>
          </a:p>
        </p:txBody>
      </p:sp>
    </p:spTree>
    <p:extLst>
      <p:ext uri="{BB962C8B-B14F-4D97-AF65-F5344CB8AC3E}">
        <p14:creationId xmlns:p14="http://schemas.microsoft.com/office/powerpoint/2010/main" val="319852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5193BD5-3A47-46E7-9F59-CA59FFB1F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5411">
            <a:off x="6020558" y="3506603"/>
            <a:ext cx="4954589" cy="29552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67D16FF-61D8-43A7-B0F8-1752641B7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37" y="410000"/>
            <a:ext cx="4080680" cy="2410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62DD8B1-C2AA-4221-A345-2FA1A7BC5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765" y="344561"/>
            <a:ext cx="4351867" cy="3263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1B1FD0A-E00B-4073-BC31-1FF0F89DD3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679"/>
          <a:stretch/>
        </p:blipFill>
        <p:spPr>
          <a:xfrm rot="21037484">
            <a:off x="740443" y="2553378"/>
            <a:ext cx="4186568" cy="3759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EE83344-7C7E-4CB1-92AD-7BDC70E9008C}"/>
              </a:ext>
            </a:extLst>
          </p:cNvPr>
          <p:cNvSpPr txBox="1"/>
          <p:nvPr/>
        </p:nvSpPr>
        <p:spPr>
          <a:xfrm>
            <a:off x="4964348" y="954396"/>
            <a:ext cx="19119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407280"/>
                </a:solidFill>
              </a:rPr>
              <a:t>The </a:t>
            </a:r>
          </a:p>
          <a:p>
            <a:r>
              <a:rPr lang="en-GB" sz="3600" b="1" dirty="0">
                <a:solidFill>
                  <a:srgbClr val="407280"/>
                </a:solidFill>
              </a:rPr>
              <a:t>Bunnies</a:t>
            </a:r>
          </a:p>
        </p:txBody>
      </p:sp>
    </p:spTree>
    <p:extLst>
      <p:ext uri="{BB962C8B-B14F-4D97-AF65-F5344CB8AC3E}">
        <p14:creationId xmlns:p14="http://schemas.microsoft.com/office/powerpoint/2010/main" val="387613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4987172-8932-4FD7-ABF2-F7D26AA22769}"/>
              </a:ext>
            </a:extLst>
          </p:cNvPr>
          <p:cNvSpPr/>
          <p:nvPr/>
        </p:nvSpPr>
        <p:spPr>
          <a:xfrm>
            <a:off x="5991860" y="4798682"/>
            <a:ext cx="508722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6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Dwarfs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474" y="905819"/>
            <a:ext cx="2760784" cy="3681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984" y="878045"/>
            <a:ext cx="2760784" cy="3681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2" y="337215"/>
            <a:ext cx="4524258" cy="3393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2" y="3802878"/>
            <a:ext cx="4524258" cy="2546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242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BF55F93-5AF5-45E8-BD41-5EC1DB52B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54" y="625754"/>
            <a:ext cx="7026987" cy="5606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DC3B966-8005-477B-BB0C-C9C21DB38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8311">
            <a:off x="7659856" y="1554626"/>
            <a:ext cx="1824744" cy="2979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6F5E34C-B9B8-40C7-860C-31827453D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718106" flipV="1">
            <a:off x="8866901" y="4099325"/>
            <a:ext cx="2792428" cy="2094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5A2EBCD-12AF-4D26-B64E-CA304683F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06180" flipH="1">
            <a:off x="9451196" y="280037"/>
            <a:ext cx="2330553" cy="1909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20A0D96-FB81-466E-B130-5C238DB15F23}"/>
              </a:ext>
            </a:extLst>
          </p:cNvPr>
          <p:cNvSpPr/>
          <p:nvPr/>
        </p:nvSpPr>
        <p:spPr>
          <a:xfrm>
            <a:off x="9438344" y="2814790"/>
            <a:ext cx="260166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6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Elves</a:t>
            </a:r>
          </a:p>
        </p:txBody>
      </p:sp>
    </p:spTree>
    <p:extLst>
      <p:ext uri="{BB962C8B-B14F-4D97-AF65-F5344CB8AC3E}">
        <p14:creationId xmlns:p14="http://schemas.microsoft.com/office/powerpoint/2010/main" val="27718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2441" y="792602"/>
            <a:ext cx="3528608" cy="5434500"/>
          </a:xfrm>
        </p:spPr>
        <p:txBody>
          <a:bodyPr>
            <a:normAutofit fontScale="90000"/>
          </a:bodyPr>
          <a:lstStyle/>
          <a:p>
            <a:pPr lvl="0" algn="ctr" defTabSz="457200">
              <a:lnSpc>
                <a:spcPct val="150000"/>
              </a:lnSpc>
              <a:spcBef>
                <a:spcPts val="0"/>
              </a:spcBef>
            </a:pPr>
            <a:r>
              <a:rPr lang="en-GB" sz="160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During the </a:t>
            </a:r>
            <a:r>
              <a:rPr lang="en-GB" sz="16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Covid pandemic</a:t>
            </a:r>
            <a:r>
              <a:rPr lang="en-GB" sz="160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, we used various </a:t>
            </a:r>
            <a:r>
              <a:rPr lang="en-GB" sz="16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digital apps and tools </a:t>
            </a:r>
            <a:r>
              <a:rPr lang="en-GB" sz="160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to connect with the children and support</a:t>
            </a:r>
            <a:r>
              <a:rPr lang="en-GB" sz="16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 </a:t>
            </a:r>
            <a:r>
              <a:rPr lang="en-GB" sz="160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an </a:t>
            </a:r>
            <a:r>
              <a:rPr lang="en-GB" sz="1600" b="1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uninterrupted learning process</a:t>
            </a:r>
            <a:r>
              <a:rPr lang="en-GB" sz="160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:</a:t>
            </a:r>
            <a:br>
              <a:rPr lang="en-GB" sz="1600" dirty="0">
                <a:ln w="0"/>
                <a:solidFill>
                  <a:srgbClr val="40728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 </a:t>
            </a: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www.genial.il/en</a:t>
            </a: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www.zoom.us</a:t>
            </a: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www.wizer.me</a:t>
            </a: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www.meet.google.com</a:t>
            </a: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/>
            </a:r>
            <a:b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Google classroom</a:t>
            </a:r>
            <a:b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WhatsApp</a:t>
            </a:r>
            <a:br>
              <a:rPr lang="en-GB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</a:br>
            <a:r>
              <a:rPr lang="en-GB" sz="1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  <a:cs typeface="+mn-cs"/>
              </a:rPr>
              <a:t>Facebook</a:t>
            </a:r>
            <a:r>
              <a:rPr lang="en-GB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Book Antiqua"/>
                <a:ea typeface="+mn-ea"/>
                <a:cs typeface="+mn-cs"/>
              </a:rPr>
              <a:t/>
            </a:r>
            <a:br>
              <a:rPr lang="en-GB" sz="20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Book Antiqua"/>
                <a:ea typeface="+mn-ea"/>
                <a:cs typeface="+mn-cs"/>
              </a:rPr>
            </a:b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94" y="467636"/>
            <a:ext cx="3633787" cy="2880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93" y="3509852"/>
            <a:ext cx="3633787" cy="2852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211" y="1548870"/>
            <a:ext cx="3612051" cy="3598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LAST SLIDE">
            <a:hlinkClick r:id="" action="ppaction://media"/>
            <a:extLst>
              <a:ext uri="{FF2B5EF4-FFF2-40B4-BE49-F238E27FC236}">
                <a16:creationId xmlns="" xmlns:a16="http://schemas.microsoft.com/office/drawing/2014/main" id="{2AAA85CC-D0B4-441F-A12E-BD37B8C80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56091" y="5688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74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2434" y="2329551"/>
            <a:ext cx="6707132" cy="457201"/>
          </a:xfrm>
        </p:spPr>
        <p:txBody>
          <a:bodyPr/>
          <a:lstStyle/>
          <a:p>
            <a:r>
              <a:rPr lang="en-US" sz="4800" kern="0" cap="none" dirty="0">
                <a:ln>
                  <a:noFill/>
                </a:ln>
                <a:solidFill>
                  <a:srgbClr val="82B4C1"/>
                </a:solidFill>
                <a:effectLst/>
                <a:latin typeface="851MkPOP" panose="02000600000000000000" pitchFamily="2" charset="-128"/>
                <a:ea typeface="851MkPOP" panose="02000600000000000000" pitchFamily="2" charset="-128"/>
                <a:sym typeface="Maven Pro"/>
              </a:rPr>
              <a:t>                                       </a:t>
            </a:r>
            <a:r>
              <a:rPr lang="ro" sz="4800" kern="0" cap="none" dirty="0">
                <a:ln>
                  <a:noFill/>
                </a:ln>
                <a:solidFill>
                  <a:srgbClr val="82B4C1"/>
                </a:solidFill>
                <a:effectLst/>
                <a:latin typeface="851MkPOP" panose="02000600000000000000" pitchFamily="2" charset="-128"/>
                <a:ea typeface="851MkPOP" panose="02000600000000000000" pitchFamily="2" charset="-128"/>
                <a:sym typeface="Maven Pro"/>
              </a:rPr>
              <a:t>THANK YOU </a:t>
            </a:r>
            <a:r>
              <a:rPr lang="en-US" sz="4800" kern="0" cap="none" dirty="0">
                <a:ln>
                  <a:noFill/>
                </a:ln>
                <a:solidFill>
                  <a:srgbClr val="82B4C1"/>
                </a:solidFill>
                <a:effectLst/>
                <a:latin typeface="851MkPOP" panose="02000600000000000000" pitchFamily="2" charset="-128"/>
                <a:ea typeface="851MkPOP" panose="02000600000000000000" pitchFamily="2" charset="-128"/>
                <a:sym typeface="Maven Pro"/>
              </a:rPr>
              <a:t>SO MUCH!</a:t>
            </a:r>
            <a:endParaRPr lang="en-US" sz="13800" dirty="0">
              <a:solidFill>
                <a:srgbClr val="82B4C1"/>
              </a:solidFill>
              <a:latin typeface="851MkPOP" panose="02000600000000000000" pitchFamily="2" charset="-128"/>
              <a:ea typeface="851MkPOP" panose="02000600000000000000" pitchFamily="2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lvl="0" algn="l">
              <a:spcBef>
                <a:spcPts val="0"/>
              </a:spcBef>
              <a:buClr>
                <a:srgbClr val="FFFFFF"/>
              </a:buClr>
              <a:buSzPts val="1600"/>
            </a:pPr>
            <a:r>
              <a:rPr lang="vi-VN" sz="2000" kern="0" dirty="0">
                <a:solidFill>
                  <a:srgbClr val="FFFFFF"/>
                </a:solidFill>
                <a:latin typeface="Nunito"/>
                <a:sym typeface="Nunito"/>
              </a:rPr>
              <a:t>GRADINITA G.P.P. BOBOCEI DIN MICRO III,Buzău, România</a:t>
            </a:r>
          </a:p>
          <a:p>
            <a:pPr lvl="0" algn="l">
              <a:spcBef>
                <a:spcPts val="0"/>
              </a:spcBef>
              <a:buClr>
                <a:srgbClr val="FFFFFF"/>
              </a:buClr>
              <a:buSzPts val="1600"/>
            </a:pPr>
            <a:endParaRPr lang="vi-VN" sz="2000" kern="0" dirty="0">
              <a:solidFill>
                <a:srgbClr val="FFFFFF"/>
              </a:solidFill>
              <a:latin typeface="Nunito"/>
              <a:sym typeface="Nunito"/>
            </a:endParaRPr>
          </a:p>
          <a:p>
            <a:pPr lvl="0" algn="l">
              <a:spcBef>
                <a:spcPts val="0"/>
              </a:spcBef>
              <a:buClr>
                <a:srgbClr val="FFFFFF"/>
              </a:buClr>
              <a:buSzPts val="1600"/>
            </a:pPr>
            <a:r>
              <a:rPr lang="vi-VN" sz="2000" kern="0" dirty="0">
                <a:solidFill>
                  <a:srgbClr val="FFFFFF"/>
                </a:solidFill>
                <a:latin typeface="Nunito"/>
                <a:sym typeface="Nunito"/>
              </a:rPr>
              <a:t>Teachers:</a:t>
            </a:r>
          </a:p>
          <a:p>
            <a:pPr lvl="0" algn="l">
              <a:spcBef>
                <a:spcPts val="0"/>
              </a:spcBef>
              <a:buClr>
                <a:srgbClr val="FFFFFF"/>
              </a:buClr>
              <a:buSzPts val="1600"/>
            </a:pPr>
            <a:endParaRPr lang="vi-VN" sz="2000" kern="0" dirty="0">
              <a:solidFill>
                <a:srgbClr val="FFFFFF"/>
              </a:solidFill>
              <a:latin typeface="Nunito"/>
              <a:sym typeface="Nunito"/>
            </a:endParaRPr>
          </a:p>
          <a:p>
            <a:pPr lvl="0" algn="l">
              <a:spcBef>
                <a:spcPts val="0"/>
              </a:spcBef>
              <a:buClr>
                <a:srgbClr val="FFFFFF"/>
              </a:buClr>
              <a:buSzPts val="1600"/>
            </a:pPr>
            <a:r>
              <a:rPr lang="vi-VN" sz="2000" kern="0" dirty="0">
                <a:solidFill>
                  <a:srgbClr val="FFFFFF"/>
                </a:solidFill>
                <a:latin typeface="Nunito"/>
                <a:sym typeface="Nunito"/>
              </a:rPr>
              <a:t>STROE PAULA- preschool teacher</a:t>
            </a:r>
          </a:p>
          <a:p>
            <a:pPr lvl="0" algn="l">
              <a:spcBef>
                <a:spcPts val="0"/>
              </a:spcBef>
              <a:buClr>
                <a:srgbClr val="FFFFFF"/>
              </a:buClr>
              <a:buSzPts val="1600"/>
            </a:pPr>
            <a:r>
              <a:rPr lang="vi-VN" sz="2000" kern="0" dirty="0">
                <a:solidFill>
                  <a:srgbClr val="FFFFFF"/>
                </a:solidFill>
                <a:latin typeface="Nunito"/>
                <a:sym typeface="Nunito"/>
              </a:rPr>
              <a:t>CONSTANTIN CATALINA -LOREDANA-preschool teacher</a:t>
            </a:r>
          </a:p>
          <a:p>
            <a:pPr lvl="0" algn="l">
              <a:spcBef>
                <a:spcPts val="0"/>
              </a:spcBef>
              <a:buClr>
                <a:srgbClr val="FFFFFF"/>
              </a:buClr>
              <a:buSzPts val="1600"/>
            </a:pPr>
            <a:endParaRPr lang="vi-VN" sz="2000" kern="0" dirty="0">
              <a:solidFill>
                <a:srgbClr val="FFFFFF"/>
              </a:solidFill>
              <a:latin typeface="Nunito"/>
              <a:sym typeface="Nunito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ECFC894-2645-4B15-9CD3-71630EDE5075}"/>
              </a:ext>
            </a:extLst>
          </p:cNvPr>
          <p:cNvSpPr txBox="1"/>
          <p:nvPr/>
        </p:nvSpPr>
        <p:spPr>
          <a:xfrm>
            <a:off x="2485402" y="3388407"/>
            <a:ext cx="722119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>
                <a:srgbClr val="FFFFFF"/>
              </a:buClr>
              <a:buSzPts val="1600"/>
            </a:pPr>
            <a:r>
              <a:rPr lang="vi-VN" sz="2000" b="1" kern="0" dirty="0">
                <a:solidFill>
                  <a:srgbClr val="407280"/>
                </a:solidFill>
                <a:latin typeface="Nunito"/>
                <a:sym typeface="Nunito"/>
              </a:rPr>
              <a:t>G.P.P. BOBOCEI DIN MICRO III,</a:t>
            </a:r>
            <a:r>
              <a:rPr lang="en-GB" sz="2000" b="1" kern="0" dirty="0">
                <a:solidFill>
                  <a:srgbClr val="407280"/>
                </a:solidFill>
                <a:latin typeface="Nunito"/>
                <a:sym typeface="Nunito"/>
              </a:rPr>
              <a:t> </a:t>
            </a:r>
            <a:r>
              <a:rPr lang="vi-VN" sz="2000" b="1" kern="0" dirty="0">
                <a:solidFill>
                  <a:srgbClr val="407280"/>
                </a:solidFill>
                <a:latin typeface="Nunito"/>
                <a:sym typeface="Nunito"/>
              </a:rPr>
              <a:t>Buzău, </a:t>
            </a:r>
            <a:r>
              <a:rPr lang="en-GB" sz="2000" b="1" kern="0" dirty="0">
                <a:solidFill>
                  <a:srgbClr val="407280"/>
                </a:solidFill>
                <a:latin typeface="Nunito"/>
                <a:sym typeface="Nunito"/>
              </a:rPr>
              <a:t>Romania</a:t>
            </a:r>
            <a:endParaRPr lang="vi-VN" sz="2000" b="1" kern="0" dirty="0">
              <a:solidFill>
                <a:srgbClr val="407280"/>
              </a:solidFill>
              <a:latin typeface="Nunito"/>
              <a:sym typeface="Nunito"/>
            </a:endParaRPr>
          </a:p>
          <a:p>
            <a:pPr lvl="0" algn="ctr">
              <a:spcBef>
                <a:spcPts val="0"/>
              </a:spcBef>
              <a:buClr>
                <a:srgbClr val="FFFFFF"/>
              </a:buClr>
              <a:buSzPts val="1600"/>
            </a:pPr>
            <a:endParaRPr lang="vi-VN" sz="1800" kern="0" dirty="0">
              <a:solidFill>
                <a:srgbClr val="407280"/>
              </a:solidFill>
              <a:latin typeface="Nunito"/>
              <a:sym typeface="Nunito"/>
            </a:endParaRPr>
          </a:p>
          <a:p>
            <a:pPr lvl="0" algn="ctr">
              <a:spcBef>
                <a:spcPts val="0"/>
              </a:spcBef>
              <a:buClr>
                <a:srgbClr val="FFFFFF"/>
              </a:buClr>
              <a:buSzPts val="1600"/>
            </a:pPr>
            <a:r>
              <a:rPr lang="vi-VN" sz="1800" b="1" kern="0" dirty="0">
                <a:solidFill>
                  <a:srgbClr val="407280"/>
                </a:solidFill>
                <a:latin typeface="Nunito"/>
                <a:sym typeface="Nunito"/>
              </a:rPr>
              <a:t>STROE PAULA</a:t>
            </a:r>
            <a:r>
              <a:rPr lang="en-GB" b="1" kern="0" dirty="0">
                <a:solidFill>
                  <a:srgbClr val="407280"/>
                </a:solidFill>
                <a:latin typeface="Nunito"/>
                <a:sym typeface="Nunito"/>
              </a:rPr>
              <a:t>,</a:t>
            </a:r>
            <a:r>
              <a:rPr lang="vi-VN" sz="1800" b="1" kern="0" dirty="0">
                <a:solidFill>
                  <a:srgbClr val="407280"/>
                </a:solidFill>
                <a:latin typeface="Nunito"/>
                <a:sym typeface="Nunito"/>
              </a:rPr>
              <a:t> </a:t>
            </a:r>
            <a:r>
              <a:rPr lang="en-GB" sz="1800" kern="0" dirty="0">
                <a:solidFill>
                  <a:srgbClr val="407280"/>
                </a:solidFill>
                <a:latin typeface="Nunito"/>
                <a:sym typeface="Nunito"/>
              </a:rPr>
              <a:t>P</a:t>
            </a:r>
            <a:r>
              <a:rPr lang="vi-VN" sz="1800" kern="0" dirty="0">
                <a:solidFill>
                  <a:srgbClr val="407280"/>
                </a:solidFill>
                <a:latin typeface="Nunito"/>
                <a:sym typeface="Nunito"/>
              </a:rPr>
              <a:t>reschool </a:t>
            </a:r>
            <a:r>
              <a:rPr lang="en-GB" kern="0" dirty="0">
                <a:solidFill>
                  <a:srgbClr val="407280"/>
                </a:solidFill>
                <a:latin typeface="Nunito"/>
                <a:sym typeface="Nunito"/>
              </a:rPr>
              <a:t>T</a:t>
            </a:r>
            <a:r>
              <a:rPr lang="vi-VN" sz="1800" kern="0" dirty="0">
                <a:solidFill>
                  <a:srgbClr val="407280"/>
                </a:solidFill>
                <a:latin typeface="Nunito"/>
                <a:sym typeface="Nunito"/>
              </a:rPr>
              <a:t>eacher</a:t>
            </a:r>
          </a:p>
          <a:p>
            <a:pPr lvl="0" algn="ctr">
              <a:spcBef>
                <a:spcPts val="0"/>
              </a:spcBef>
              <a:buClr>
                <a:srgbClr val="FFFFFF"/>
              </a:buClr>
              <a:buSzPts val="1600"/>
            </a:pPr>
            <a:r>
              <a:rPr lang="vi-VN" sz="1800" b="1" kern="0" dirty="0">
                <a:solidFill>
                  <a:srgbClr val="407280"/>
                </a:solidFill>
                <a:latin typeface="Nunito"/>
                <a:sym typeface="Nunito"/>
              </a:rPr>
              <a:t>CONSTANTIN CATALINA –LOREDANA</a:t>
            </a:r>
            <a:r>
              <a:rPr lang="en-GB" sz="1800" b="1" kern="0" dirty="0">
                <a:solidFill>
                  <a:srgbClr val="407280"/>
                </a:solidFill>
                <a:latin typeface="Nunito"/>
                <a:sym typeface="Nunito"/>
              </a:rPr>
              <a:t>, </a:t>
            </a:r>
            <a:r>
              <a:rPr lang="en-GB" kern="0" dirty="0">
                <a:solidFill>
                  <a:srgbClr val="407280"/>
                </a:solidFill>
                <a:latin typeface="Nunito"/>
                <a:sym typeface="Nunito"/>
              </a:rPr>
              <a:t>P</a:t>
            </a:r>
            <a:r>
              <a:rPr lang="vi-VN" sz="1800" kern="0" dirty="0">
                <a:solidFill>
                  <a:srgbClr val="407280"/>
                </a:solidFill>
                <a:latin typeface="Nunito"/>
                <a:sym typeface="Nunito"/>
              </a:rPr>
              <a:t>reschool </a:t>
            </a:r>
            <a:r>
              <a:rPr lang="en-GB" kern="0" dirty="0">
                <a:solidFill>
                  <a:srgbClr val="407280"/>
                </a:solidFill>
                <a:latin typeface="Nunito"/>
                <a:sym typeface="Nunito"/>
              </a:rPr>
              <a:t>T</a:t>
            </a:r>
            <a:r>
              <a:rPr lang="vi-VN" sz="1800" kern="0" dirty="0">
                <a:solidFill>
                  <a:srgbClr val="407280"/>
                </a:solidFill>
                <a:latin typeface="Nunito"/>
                <a:sym typeface="Nunito"/>
              </a:rPr>
              <a:t>eacher</a:t>
            </a:r>
          </a:p>
        </p:txBody>
      </p:sp>
    </p:spTree>
    <p:extLst>
      <p:ext uri="{BB962C8B-B14F-4D97-AF65-F5344CB8AC3E}">
        <p14:creationId xmlns:p14="http://schemas.microsoft.com/office/powerpoint/2010/main" val="1148243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790</TotalTime>
  <Words>323</Words>
  <Application>Microsoft Office PowerPoint</Application>
  <PresentationFormat>Custom</PresentationFormat>
  <Paragraphs>64</Paragraphs>
  <Slides>21</Slides>
  <Notes>0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Savon</vt:lpstr>
      <vt:lpstr>2021-1-RO01-KA220-SCH-000030045       2021-2024</vt:lpstr>
      <vt:lpstr>PowerPoint Presentation</vt:lpstr>
      <vt:lpstr>PowerPoint Presentation</vt:lpstr>
      <vt:lpstr>PowerPoint Presentation</vt:lpstr>
      <vt:lpstr>PowerPoint Presentation</vt:lpstr>
      <vt:lpstr>OUR TEACHING UNITS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During the Covid pandemic, we used various digital apps and tools to connect with the children and support an uninterrupted learning process:   www.genial.il/en www.zoom.us www.wizer.me www.meet.google.com Google classroom WhatsApp Facebook </vt:lpstr>
      <vt:lpstr>                                       THANK YOU SO MUCH!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BIGGEST KINDERGARTEN IN</dc:title>
  <dc:creator>Dan</dc:creator>
  <cp:lastModifiedBy>40722565329</cp:lastModifiedBy>
  <cp:revision>34</cp:revision>
  <dcterms:created xsi:type="dcterms:W3CDTF">2021-11-13T17:44:29Z</dcterms:created>
  <dcterms:modified xsi:type="dcterms:W3CDTF">2022-05-07T10:54:19Z</dcterms:modified>
</cp:coreProperties>
</file>